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embeddedFontLst>
    <p:embeddedFont>
      <p:font typeface="MiSans" charset="-122" pitchFamily="34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Relationship Id="rId3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4-2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svg"/><Relationship Id="rId5" Type="http://schemas.openxmlformats.org/officeDocument/2006/relationships/image" Target="../media/image-16-5.png"/><Relationship Id="rId6" Type="http://schemas.openxmlformats.org/officeDocument/2006/relationships/image" Target="../media/image-16-6.svg"/><Relationship Id="rId7" Type="http://schemas.openxmlformats.org/officeDocument/2006/relationships/image" Target="../media/image-4-2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4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1.png"/><Relationship Id="rId3" Type="http://schemas.openxmlformats.org/officeDocument/2006/relationships/image" Target="../media/image-25-1.png"/><Relationship Id="rId4" Type="http://schemas.openxmlformats.org/officeDocument/2006/relationships/image" Target="../media/image-25-1.png"/><Relationship Id="rId5" Type="http://schemas.openxmlformats.org/officeDocument/2006/relationships/image" Target="../media/image-4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1.png"/><Relationship Id="rId3" Type="http://schemas.openxmlformats.org/officeDocument/2006/relationships/image" Target="../media/image-6-1.png"/><Relationship Id="rId4" Type="http://schemas.openxmlformats.org/officeDocument/2006/relationships/image" Target="../media/image-6-1.png"/><Relationship Id="rId5" Type="http://schemas.openxmlformats.org/officeDocument/2006/relationships/image" Target="../media/image-4-2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4-2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860" y="2007235"/>
            <a:ext cx="6565265" cy="1743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Office高效办公三剑客核心教程</a:t>
            </a:r>
            <a:endParaRPr lang="en-US" sz="1600" dirty="0"/>
          </a:p>
        </p:txBody>
      </p:sp>
      <p:sp>
        <p:nvSpPr>
          <p:cNvPr id="3" name="Shape 1"/>
          <p:cNvSpPr/>
          <p:nvPr/>
        </p:nvSpPr>
        <p:spPr>
          <a:xfrm>
            <a:off x="690430" y="4304665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536575" y="4328795"/>
            <a:ext cx="247777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690430" y="5120640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536575" y="5144770"/>
            <a:ext cx="247777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 2025/08/05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85280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Shape 6"/>
          <p:cNvSpPr/>
          <p:nvPr/>
        </p:nvSpPr>
        <p:spPr>
          <a:xfrm>
            <a:off x="113665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142049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170434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988185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Shape 10"/>
          <p:cNvSpPr/>
          <p:nvPr/>
        </p:nvSpPr>
        <p:spPr>
          <a:xfrm>
            <a:off x="2272030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pic>
        <p:nvPicPr>
          <p:cNvPr id="13" name="Image 0" descr="https://kimi-img.moonshot.cn/pub/slides/slides_tmpl/image/25-09-04-16:27:00-d2skql61bb2p4onbqhb0.png">    </p:cNvPr>
          <p:cNvPicPr>
            <a:picLocks noChangeAspect="1"/>
          </p:cNvPicPr>
          <p:nvPr/>
        </p:nvPicPr>
        <p:blipFill>
          <a:blip r:embed="rId1"/>
          <a:srcRect l="10087" r="0" t="-37" b="305"/>
          <a:stretch/>
        </p:blipFill>
        <p:spPr>
          <a:xfrm>
            <a:off x="7114540" y="-1270"/>
            <a:ext cx="5077460" cy="685927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1590" y="1809750"/>
            <a:ext cx="12229465" cy="4191000"/>
          </a:xfrm>
          <a:prstGeom prst="rect">
            <a:avLst/>
          </a:prstGeom>
          <a:solidFill>
            <a:srgbClr val="EBEBEB"/>
          </a:solidFill>
          <a:ln/>
        </p:spPr>
      </p:sp>
      <p:sp>
        <p:nvSpPr>
          <p:cNvPr id="3" name="Shape 1"/>
          <p:cNvSpPr/>
          <p:nvPr/>
        </p:nvSpPr>
        <p:spPr>
          <a:xfrm>
            <a:off x="8034827" y="2444495"/>
            <a:ext cx="418841" cy="418841"/>
          </a:xfrm>
          <a:prstGeom prst="ellipse">
            <a:avLst/>
          </a:prstGeom>
          <a:solidFill>
            <a:srgbClr val="A7A7A7"/>
          </a:solidFill>
          <a:ln/>
        </p:spPr>
      </p:sp>
      <p:sp>
        <p:nvSpPr>
          <p:cNvPr id="4" name="Shape 2"/>
          <p:cNvSpPr/>
          <p:nvPr/>
        </p:nvSpPr>
        <p:spPr>
          <a:xfrm rot="20400000">
            <a:off x="8627083" y="5104504"/>
            <a:ext cx="173415" cy="173415"/>
          </a:xfrm>
          <a:prstGeom prst="ellipse">
            <a:avLst/>
          </a:prstGeom>
          <a:solidFill>
            <a:srgbClr val="232323"/>
          </a:solidFill>
          <a:ln/>
        </p:spPr>
      </p:sp>
      <p:sp>
        <p:nvSpPr>
          <p:cNvPr id="5" name="Shape 3"/>
          <p:cNvSpPr/>
          <p:nvPr/>
        </p:nvSpPr>
        <p:spPr>
          <a:xfrm rot="20400000">
            <a:off x="10691407" y="2558635"/>
            <a:ext cx="120509" cy="120509"/>
          </a:xfrm>
          <a:prstGeom prst="ellipse">
            <a:avLst/>
          </a:prstGeom>
          <a:solidFill>
            <a:srgbClr val="7B7B7B"/>
          </a:solidFill>
          <a:ln/>
        </p:spPr>
      </p:sp>
      <p:pic>
        <p:nvPicPr>
          <p:cNvPr id="6" name="Image 0" descr="https://kimi-img.moonshot.cn/pub/slides/slides_tmpl/image/25-09-04-16:27:02-d2skqlm1bb2p4onbqhh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8460036" y="2611051"/>
            <a:ext cx="2608083" cy="260808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771765" y="1922780"/>
            <a:ext cx="3985115" cy="3985115"/>
          </a:xfrm>
          <a:prstGeom prst="ellipse">
            <a:avLst/>
          </a:prstGeom>
          <a:solidFill>
            <a:srgbClr val="000000">
              <a:alpha val="0"/>
            </a:srgbClr>
          </a:solidFill>
          <a:ln w="9525">
            <a:solidFill>
              <a:srgbClr val="A7A7A7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1080856" y="5302412"/>
            <a:ext cx="120509" cy="120509"/>
          </a:xfrm>
          <a:prstGeom prst="ellipse">
            <a:avLst/>
          </a:prstGeom>
          <a:solidFill>
            <a:srgbClr val="7B7B7B"/>
          </a:solidFill>
          <a:ln/>
        </p:spPr>
      </p:sp>
      <p:sp>
        <p:nvSpPr>
          <p:cNvPr id="9" name="Text 6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数据清洗与智能分析</a:t>
            </a:r>
            <a:endParaRPr lang="en-US" sz="1600" dirty="0"/>
          </a:p>
        </p:txBody>
      </p:sp>
      <p:pic>
        <p:nvPicPr>
          <p:cNvPr id="10" name="Image 1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097280" y="2218055"/>
            <a:ext cx="5848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Query一键清洗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97280" y="2585085"/>
            <a:ext cx="5848350" cy="1326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删除空行、拆分合并列、更改数据类型全部记录成步骤，下次刷新自动执行，将ERP导出的一万行考勤表瞬间变为标准工时记录。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097280" y="4097655"/>
            <a:ext cx="5848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追加合并与条件列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97280" y="4464685"/>
            <a:ext cx="5848350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把12个月的CSV文件追加成年度表，再用“条件列”自动判断迟到早退，零代码完成以往需VBA开发才能实现的ETL流程。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PowerPoint演示设计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8900000">
            <a:off x="1751330" y="3255010"/>
            <a:ext cx="1437640" cy="143764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3" name="Image 0" descr="https://kimi-img.moonshot.cn/pub/slides/slides_tmpl/image/25-09-04-16:27:05-d2skqme1bb2p4onbqhs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2790" y="2846140"/>
            <a:ext cx="2078990" cy="207899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18900000">
            <a:off x="4168140" y="3236595"/>
            <a:ext cx="1437640" cy="143764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5" name="Image 1" descr="https://kimi-img.moonshot.cn/pub/slides/slides_tmpl/image/25-09-04-16:27:05-d2skqme1bb2p4onbqht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05" y="2844235"/>
            <a:ext cx="2078990" cy="207899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rot="18900000">
            <a:off x="6584950" y="3232150"/>
            <a:ext cx="1437640" cy="143764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7" name="Image 2" descr="https://kimi-img.moonshot.cn/pub/slides/slides_tmpl/image/25-09-04-16:27:05-d2skqme1bb2p4onbqh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15" y="2835345"/>
            <a:ext cx="2078990" cy="207899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 rot="18900000">
            <a:off x="9001760" y="3236595"/>
            <a:ext cx="1437640" cy="1437640"/>
          </a:xfrm>
          <a:prstGeom prst="rect">
            <a:avLst/>
          </a:prstGeom>
          <a:solidFill>
            <a:srgbClr val="000000"/>
          </a:solidFill>
          <a:ln/>
        </p:spPr>
      </p:sp>
      <p:pic>
        <p:nvPicPr>
          <p:cNvPr id="9" name="Image 3" descr="https://kimi-img.moonshot.cn/pub/slides/slides_tmpl/image/25-09-04-16:27:05-d2skqme1bb2p4onbqhu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425" y="2834640"/>
            <a:ext cx="2078990" cy="20789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设计原则与视觉呈现</a:t>
            </a:r>
            <a:endParaRPr lang="en-US" sz="1600" dirty="0"/>
          </a:p>
        </p:txBody>
      </p:sp>
      <p:pic>
        <p:nvPicPr>
          <p:cNvPr id="11" name="Image 4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pic>
        <p:nvPicPr>
          <p:cNvPr id="12" name="Image 5" descr="https://kimi-img.moonshot.cn/pub/slides/slides_tmpl/image/25-09-04-16:27:05-d2skqme1bb2p4onbqi00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2916237" y="2773686"/>
            <a:ext cx="6350000" cy="225240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08965" y="1139190"/>
            <a:ext cx="4699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对齐制造秩序</a:t>
            </a:r>
            <a:endParaRPr lang="en-US" sz="1600" dirty="0"/>
          </a:p>
        </p:txBody>
      </p:sp>
      <p:sp>
        <p:nvSpPr>
          <p:cNvPr id="14" name="Text 6"/>
          <p:cNvSpPr/>
          <p:nvPr/>
        </p:nvSpPr>
        <p:spPr>
          <a:xfrm>
            <a:off x="608965" y="1491615"/>
            <a:ext cx="435229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打开视图→网格线，元素贴齐网格或参考线，页面立刻整洁专业，观众视线不被凌乱边缘干扰。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6026785" y="1139190"/>
            <a:ext cx="4699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对比突出重点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6026785" y="1491615"/>
            <a:ext cx="435229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把关键数字放大、换品牌色、加粗，再用灰色弱化次要信息，让受众三秒捕捉到核心结论。</a:t>
            </a:r>
            <a:endParaRPr lang="en-US" sz="1600" dirty="0"/>
          </a:p>
        </p:txBody>
      </p:sp>
      <p:sp>
        <p:nvSpPr>
          <p:cNvPr id="17" name="Text 9"/>
          <p:cNvSpPr/>
          <p:nvPr/>
        </p:nvSpPr>
        <p:spPr>
          <a:xfrm>
            <a:off x="2061845" y="4937760"/>
            <a:ext cx="494792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重复形成统一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2061845" y="5289550"/>
            <a:ext cx="472694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全篇沿用同一字体、配色与图标风格，每页看起来同属一份作品，强化品牌记忆并降低认知负担。</a:t>
            </a:r>
            <a:endParaRPr lang="en-US" sz="1600" dirty="0"/>
          </a:p>
        </p:txBody>
      </p:sp>
      <p:sp>
        <p:nvSpPr>
          <p:cNvPr id="19" name="Text 11"/>
          <p:cNvSpPr/>
          <p:nvPr/>
        </p:nvSpPr>
        <p:spPr>
          <a:xfrm>
            <a:off x="7541895" y="4881245"/>
            <a:ext cx="469900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亲密构建关联</a:t>
            </a:r>
            <a:endParaRPr lang="en-US" sz="1600" dirty="0"/>
          </a:p>
        </p:txBody>
      </p:sp>
      <p:sp>
        <p:nvSpPr>
          <p:cNvPr id="20" name="Text 12"/>
          <p:cNvSpPr/>
          <p:nvPr/>
        </p:nvSpPr>
        <p:spPr>
          <a:xfrm>
            <a:off x="7541895" y="5290820"/>
            <a:ext cx="4352290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相关内容就近摆放，留白区隔不同模块，信息分组清晰，观众无需二次思考就能理解逻辑层次。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2-d2skqlm1bb2p4onbqhg0.jpg">    </p:cNvPr>
          <p:cNvPicPr>
            <a:picLocks noChangeAspect="1"/>
          </p:cNvPicPr>
          <p:nvPr/>
        </p:nvPicPr>
        <p:blipFill>
          <a:blip r:embed="rId1"/>
          <a:srcRect l="10" r="10" t="0" b="0"/>
          <a:stretch/>
        </p:blipFill>
        <p:spPr>
          <a:xfrm>
            <a:off x="0" y="0"/>
            <a:ext cx="12195810" cy="685609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6918" y="0"/>
            <a:ext cx="5055235" cy="6854190"/>
          </a:xfrm>
          <a:prstGeom prst="rect">
            <a:avLst/>
          </a:prstGeom>
          <a:solidFill>
            <a:srgbClr val="232323">
              <a:alpha val="90196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506855" y="887730"/>
            <a:ext cx="3699510" cy="1715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母版与动画高效技巧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506855" y="2666365"/>
            <a:ext cx="3578225" cy="575945"/>
          </a:xfrm>
          <a:custGeom>
            <a:avLst/>
            <a:gdLst/>
            <a:ahLst/>
            <a:cxnLst/>
            <a:rect l="l" t="t" r="r" b="b"/>
            <a:pathLst>
              <a:path w="3578225" h="575945">
                <a:moveTo>
                  <a:pt x="0" y="0"/>
                </a:moveTo>
                <a:lnTo>
                  <a:pt x="3578225" y="0"/>
                </a:lnTo>
                <a:lnTo>
                  <a:pt x="3578225" y="575945"/>
                </a:lnTo>
                <a:lnTo>
                  <a:pt x="0" y="5759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506855" y="2666365"/>
            <a:ext cx="3578225" cy="5759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母版一次设置全篇生效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506855" y="3182620"/>
            <a:ext cx="3578225" cy="2553970"/>
          </a:xfrm>
          <a:prstGeom prst="rect">
            <a:avLst/>
          </a:prstGeom>
          <a:noFill/>
          <a:ln/>
        </p:spPr>
        <p:txBody>
          <a:bodyPr wrap="square" lIns="107950" tIns="0" rIns="107950" bIns="0" rtlCol="0" anchor="t"/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入“视图→幻灯片母版”，统一字体、项目符号、页脚Logo与页码位置，退出后新建页面自动继承，彻底告别逐页手动粘贴公司标志；动画仅保留“出现、淡出、擦除”，按段落依次呈现图表，让听众视线跟随演讲节奏，避免炫酷旋转分散注意力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4835" y="608330"/>
            <a:ext cx="7016115" cy="7632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高效演示与演讲方法</a:t>
            </a:r>
            <a:endParaRPr lang="en-US" sz="1600" dirty="0"/>
          </a:p>
        </p:txBody>
      </p:sp>
      <p:pic>
        <p:nvPicPr>
          <p:cNvPr id="3" name="Image 0" descr="https://kimi-img.moonshot.cn/pub/slides/slides_tmpl/image/25-09-04-16:27:03-d2skqlu1bb2p4onbqhi0.png">    </p:cNvPr>
          <p:cNvPicPr>
            <a:picLocks noChangeAspect="1"/>
          </p:cNvPicPr>
          <p:nvPr/>
        </p:nvPicPr>
        <p:blipFill>
          <a:blip r:embed="rId1"/>
          <a:srcRect l="130" r="130" t="0" b="0"/>
          <a:stretch/>
        </p:blipFill>
        <p:spPr>
          <a:xfrm>
            <a:off x="0" y="0"/>
            <a:ext cx="396875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51985" y="1953895"/>
            <a:ext cx="6501765" cy="424815"/>
          </a:xfrm>
          <a:prstGeom prst="rect">
            <a:avLst/>
          </a:prstGeom>
          <a:noFill/>
          <a:ln/>
        </p:spPr>
        <p:txBody>
          <a:bodyPr wrap="square" lIns="91440" tIns="45720" rIns="91440" bIns="36195" rtlCol="0" anchor="ctr"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三步演讲结构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451985" y="2406015"/>
            <a:ext cx="6672580" cy="1686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451985" y="2406015"/>
            <a:ext cx="6672580" cy="1686560"/>
          </a:xfrm>
          <a:prstGeom prst="rect">
            <a:avLst/>
          </a:prstGeom>
          <a:noFill/>
          <a:ln/>
        </p:spPr>
        <p:txBody>
          <a:bodyPr wrap="square" lIns="46990" tIns="90170" rIns="90170" bIns="46990" rtlCol="0" anchor="t"/>
          <a:lstStyle/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开场用数据痛点抓人，中段分三点论证解决方案，结尾呼吁行动或下一步计划，观众记忆曲线最优化。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451985" y="4111625"/>
            <a:ext cx="6501765" cy="424815"/>
          </a:xfrm>
          <a:prstGeom prst="rect">
            <a:avLst/>
          </a:prstGeom>
          <a:noFill/>
          <a:ln/>
        </p:spPr>
        <p:txBody>
          <a:bodyPr wrap="square" lIns="91440" tIns="45720" rIns="91440" bIns="36195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演示者视图与计时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451985" y="4566285"/>
            <a:ext cx="6672580" cy="168656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451985" y="4566285"/>
            <a:ext cx="6672580" cy="1686560"/>
          </a:xfrm>
          <a:prstGeom prst="rect">
            <a:avLst/>
          </a:prstGeom>
          <a:noFill/>
          <a:ln/>
        </p:spPr>
        <p:txBody>
          <a:bodyPr wrap="square" lIns="46990" tIns="90170" rIns="90170" bIns="46990" rtlCol="0" anchor="t"/>
          <a:lstStyle/>
          <a:p>
            <a:pPr algn="just">
              <a:lnSpc>
                <a:spcPct val="120000"/>
              </a:lnSpc>
            </a:pPr>
            <a:r>
              <a:rPr lang="en-US" sz="18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勾选“使用演示者视图”，笔记本看备注与下页预览，投影只播幻灯片；事先“排练计时”锁定每部分时长，超时自动提示，确保竞标现场不超20分钟。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三剑客协同增效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3-d2skqlu1bb2p4onbqhmg.png">    </p:cNvPr>
          <p:cNvPicPr>
            <a:picLocks noChangeAspect="1"/>
          </p:cNvPicPr>
          <p:nvPr/>
        </p:nvPicPr>
        <p:blipFill>
          <a:blip r:embed="rId1"/>
          <a:srcRect l="0" r="0" t="99" b="99"/>
          <a:stretch/>
        </p:blipFill>
        <p:spPr>
          <a:xfrm>
            <a:off x="3936683" y="3108325"/>
            <a:ext cx="4319905" cy="28778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6:27:04-d2skqm61bb2p4onbqhp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55" y="2790825"/>
            <a:ext cx="5674360" cy="351218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976485" y="3668395"/>
            <a:ext cx="386080" cy="393065"/>
          </a:xfrm>
          <a:custGeom>
            <a:avLst/>
            <a:gdLst/>
            <a:ahLst/>
            <a:cxnLst/>
            <a:rect l="l" t="t" r="r" b="b"/>
            <a:pathLst>
              <a:path w="386080" h="393065">
                <a:moveTo>
                  <a:pt x="215535" y="151783"/>
                </a:moveTo>
                <a:lnTo>
                  <a:pt x="242350" y="178492"/>
                </a:lnTo>
                <a:cubicBezTo>
                  <a:pt x="255477" y="191568"/>
                  <a:pt x="262770" y="209002"/>
                  <a:pt x="262770" y="227554"/>
                </a:cubicBezTo>
                <a:cubicBezTo>
                  <a:pt x="262770" y="246217"/>
                  <a:pt x="255477" y="263651"/>
                  <a:pt x="242350" y="276726"/>
                </a:cubicBezTo>
                <a:lnTo>
                  <a:pt x="145971" y="372837"/>
                </a:lnTo>
                <a:cubicBezTo>
                  <a:pt x="132283" y="386360"/>
                  <a:pt x="114443" y="393065"/>
                  <a:pt x="96603" y="393065"/>
                </a:cubicBezTo>
                <a:cubicBezTo>
                  <a:pt x="78651" y="393065"/>
                  <a:pt x="60812" y="386360"/>
                  <a:pt x="47235" y="372837"/>
                </a:cubicBezTo>
                <a:lnTo>
                  <a:pt x="20420" y="346127"/>
                </a:lnTo>
                <a:cubicBezTo>
                  <a:pt x="7293" y="333052"/>
                  <a:pt x="0" y="315618"/>
                  <a:pt x="0" y="296955"/>
                </a:cubicBezTo>
                <a:cubicBezTo>
                  <a:pt x="0" y="278403"/>
                  <a:pt x="7293" y="260969"/>
                  <a:pt x="20533" y="247893"/>
                </a:cubicBezTo>
                <a:lnTo>
                  <a:pt x="97052" y="171563"/>
                </a:lnTo>
                <a:lnTo>
                  <a:pt x="126672" y="201179"/>
                </a:lnTo>
                <a:lnTo>
                  <a:pt x="50153" y="277397"/>
                </a:lnTo>
                <a:cubicBezTo>
                  <a:pt x="44880" y="282650"/>
                  <a:pt x="41962" y="289579"/>
                  <a:pt x="41962" y="296955"/>
                </a:cubicBezTo>
                <a:cubicBezTo>
                  <a:pt x="41962" y="304442"/>
                  <a:pt x="44880" y="311371"/>
                  <a:pt x="50153" y="316623"/>
                </a:cubicBezTo>
                <a:lnTo>
                  <a:pt x="76856" y="343222"/>
                </a:lnTo>
                <a:cubicBezTo>
                  <a:pt x="87739" y="354062"/>
                  <a:pt x="105355" y="354062"/>
                  <a:pt x="116238" y="343222"/>
                </a:cubicBezTo>
                <a:lnTo>
                  <a:pt x="212617" y="247223"/>
                </a:lnTo>
                <a:cubicBezTo>
                  <a:pt x="217890" y="241970"/>
                  <a:pt x="220808" y="235041"/>
                  <a:pt x="220808" y="227554"/>
                </a:cubicBezTo>
                <a:cubicBezTo>
                  <a:pt x="220808" y="220178"/>
                  <a:pt x="217890" y="213249"/>
                  <a:pt x="212617" y="207996"/>
                </a:cubicBezTo>
                <a:lnTo>
                  <a:pt x="185914" y="181398"/>
                </a:lnTo>
                <a:close/>
                <a:moveTo>
                  <a:pt x="289589" y="0"/>
                </a:moveTo>
                <a:cubicBezTo>
                  <a:pt x="308214" y="0"/>
                  <a:pt x="325717" y="7265"/>
                  <a:pt x="338957" y="20340"/>
                </a:cubicBezTo>
                <a:lnTo>
                  <a:pt x="365660" y="47050"/>
                </a:lnTo>
                <a:cubicBezTo>
                  <a:pt x="378787" y="60125"/>
                  <a:pt x="386080" y="77559"/>
                  <a:pt x="386080" y="96110"/>
                </a:cubicBezTo>
                <a:cubicBezTo>
                  <a:pt x="386080" y="114662"/>
                  <a:pt x="378787" y="132208"/>
                  <a:pt x="365660" y="145284"/>
                </a:cubicBezTo>
                <a:lnTo>
                  <a:pt x="289140" y="221502"/>
                </a:lnTo>
                <a:lnTo>
                  <a:pt x="259408" y="191998"/>
                </a:lnTo>
                <a:lnTo>
                  <a:pt x="335927" y="115780"/>
                </a:lnTo>
                <a:cubicBezTo>
                  <a:pt x="341200" y="110527"/>
                  <a:pt x="344118" y="103598"/>
                  <a:pt x="344118" y="96110"/>
                </a:cubicBezTo>
                <a:cubicBezTo>
                  <a:pt x="344118" y="88735"/>
                  <a:pt x="341200" y="81806"/>
                  <a:pt x="335927" y="76554"/>
                </a:cubicBezTo>
                <a:lnTo>
                  <a:pt x="309224" y="49955"/>
                </a:lnTo>
                <a:cubicBezTo>
                  <a:pt x="303950" y="44703"/>
                  <a:pt x="296994" y="41797"/>
                  <a:pt x="289589" y="41797"/>
                </a:cubicBezTo>
                <a:cubicBezTo>
                  <a:pt x="282184" y="41797"/>
                  <a:pt x="275115" y="44703"/>
                  <a:pt x="269954" y="49955"/>
                </a:cubicBezTo>
                <a:lnTo>
                  <a:pt x="173463" y="145954"/>
                </a:lnTo>
                <a:cubicBezTo>
                  <a:pt x="168190" y="151206"/>
                  <a:pt x="165385" y="158135"/>
                  <a:pt x="165385" y="165511"/>
                </a:cubicBezTo>
                <a:cubicBezTo>
                  <a:pt x="165385" y="172999"/>
                  <a:pt x="168190" y="179928"/>
                  <a:pt x="173463" y="185181"/>
                </a:cubicBezTo>
                <a:lnTo>
                  <a:pt x="200278" y="211778"/>
                </a:lnTo>
                <a:lnTo>
                  <a:pt x="170546" y="241282"/>
                </a:lnTo>
                <a:lnTo>
                  <a:pt x="143843" y="214685"/>
                </a:lnTo>
                <a:cubicBezTo>
                  <a:pt x="130603" y="201609"/>
                  <a:pt x="123310" y="184175"/>
                  <a:pt x="123310" y="165511"/>
                </a:cubicBezTo>
                <a:cubicBezTo>
                  <a:pt x="123310" y="146960"/>
                  <a:pt x="130603" y="129526"/>
                  <a:pt x="143843" y="116339"/>
                </a:cubicBezTo>
                <a:lnTo>
                  <a:pt x="240221" y="20340"/>
                </a:lnTo>
                <a:cubicBezTo>
                  <a:pt x="253349" y="7265"/>
                  <a:pt x="270964" y="0"/>
                  <a:pt x="289589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Shape 1"/>
          <p:cNvSpPr/>
          <p:nvPr/>
        </p:nvSpPr>
        <p:spPr>
          <a:xfrm>
            <a:off x="1928495" y="3709035"/>
            <a:ext cx="386080" cy="393065"/>
          </a:xfrm>
          <a:custGeom>
            <a:avLst/>
            <a:gdLst/>
            <a:ahLst/>
            <a:cxnLst/>
            <a:rect l="l" t="t" r="r" b="b"/>
            <a:pathLst>
              <a:path w="386080" h="393065">
                <a:moveTo>
                  <a:pt x="263970" y="158609"/>
                </a:moveTo>
                <a:cubicBezTo>
                  <a:pt x="272951" y="158609"/>
                  <a:pt x="280396" y="166129"/>
                  <a:pt x="280396" y="175273"/>
                </a:cubicBezTo>
                <a:lnTo>
                  <a:pt x="280396" y="247883"/>
                </a:lnTo>
                <a:cubicBezTo>
                  <a:pt x="279569" y="257027"/>
                  <a:pt x="272951" y="264547"/>
                  <a:pt x="263970" y="264547"/>
                </a:cubicBezTo>
                <a:cubicBezTo>
                  <a:pt x="254930" y="264547"/>
                  <a:pt x="247603" y="257027"/>
                  <a:pt x="247603" y="247883"/>
                </a:cubicBezTo>
                <a:lnTo>
                  <a:pt x="247603" y="175273"/>
                </a:lnTo>
                <a:cubicBezTo>
                  <a:pt x="247603" y="166129"/>
                  <a:pt x="254989" y="158609"/>
                  <a:pt x="263970" y="158609"/>
                </a:cubicBezTo>
                <a:close/>
                <a:moveTo>
                  <a:pt x="192695" y="108549"/>
                </a:moveTo>
                <a:cubicBezTo>
                  <a:pt x="201676" y="108549"/>
                  <a:pt x="209062" y="116069"/>
                  <a:pt x="209062" y="125213"/>
                </a:cubicBezTo>
                <a:lnTo>
                  <a:pt x="209062" y="247883"/>
                </a:lnTo>
                <a:cubicBezTo>
                  <a:pt x="209062" y="257027"/>
                  <a:pt x="201676" y="264547"/>
                  <a:pt x="192695" y="264547"/>
                </a:cubicBezTo>
                <a:cubicBezTo>
                  <a:pt x="183596" y="264547"/>
                  <a:pt x="176270" y="257027"/>
                  <a:pt x="176270" y="247883"/>
                </a:cubicBezTo>
                <a:lnTo>
                  <a:pt x="176270" y="125213"/>
                </a:lnTo>
                <a:cubicBezTo>
                  <a:pt x="176270" y="116069"/>
                  <a:pt x="183714" y="108549"/>
                  <a:pt x="192695" y="108549"/>
                </a:cubicBezTo>
                <a:close/>
                <a:moveTo>
                  <a:pt x="121353" y="70076"/>
                </a:moveTo>
                <a:cubicBezTo>
                  <a:pt x="130338" y="70076"/>
                  <a:pt x="137727" y="77657"/>
                  <a:pt x="137727" y="86803"/>
                </a:cubicBezTo>
                <a:lnTo>
                  <a:pt x="137727" y="247880"/>
                </a:lnTo>
                <a:cubicBezTo>
                  <a:pt x="137727" y="257026"/>
                  <a:pt x="130338" y="264547"/>
                  <a:pt x="121353" y="264547"/>
                </a:cubicBezTo>
                <a:cubicBezTo>
                  <a:pt x="112309" y="264547"/>
                  <a:pt x="104980" y="257026"/>
                  <a:pt x="104980" y="247880"/>
                </a:cubicBezTo>
                <a:lnTo>
                  <a:pt x="104980" y="86803"/>
                </a:lnTo>
                <a:cubicBezTo>
                  <a:pt x="104980" y="77657"/>
                  <a:pt x="112369" y="70076"/>
                  <a:pt x="121353" y="70076"/>
                </a:cubicBezTo>
                <a:close/>
                <a:moveTo>
                  <a:pt x="54909" y="33392"/>
                </a:moveTo>
                <a:lnTo>
                  <a:pt x="54909" y="301312"/>
                </a:lnTo>
                <a:lnTo>
                  <a:pt x="329575" y="301312"/>
                </a:lnTo>
                <a:lnTo>
                  <a:pt x="329575" y="33392"/>
                </a:lnTo>
                <a:close/>
                <a:moveTo>
                  <a:pt x="16372" y="0"/>
                </a:moveTo>
                <a:lnTo>
                  <a:pt x="369767" y="0"/>
                </a:lnTo>
                <a:cubicBezTo>
                  <a:pt x="378751" y="0"/>
                  <a:pt x="386139" y="7521"/>
                  <a:pt x="386080" y="16666"/>
                </a:cubicBezTo>
                <a:cubicBezTo>
                  <a:pt x="386080" y="25811"/>
                  <a:pt x="377864" y="33392"/>
                  <a:pt x="368880" y="33392"/>
                </a:cubicBezTo>
                <a:lnTo>
                  <a:pt x="362319" y="33392"/>
                </a:lnTo>
                <a:lnTo>
                  <a:pt x="362319" y="317135"/>
                </a:lnTo>
                <a:cubicBezTo>
                  <a:pt x="362319" y="327123"/>
                  <a:pt x="354931" y="333801"/>
                  <a:pt x="345947" y="333801"/>
                </a:cubicBezTo>
                <a:lnTo>
                  <a:pt x="303332" y="333801"/>
                </a:lnTo>
                <a:lnTo>
                  <a:pt x="303332" y="376399"/>
                </a:lnTo>
                <a:cubicBezTo>
                  <a:pt x="303332" y="385544"/>
                  <a:pt x="295884" y="393065"/>
                  <a:pt x="286900" y="393065"/>
                </a:cubicBezTo>
                <a:cubicBezTo>
                  <a:pt x="277916" y="393065"/>
                  <a:pt x="270528" y="385544"/>
                  <a:pt x="270528" y="376399"/>
                </a:cubicBezTo>
                <a:lnTo>
                  <a:pt x="270528" y="333801"/>
                </a:lnTo>
                <a:lnTo>
                  <a:pt x="114725" y="333801"/>
                </a:lnTo>
                <a:lnTo>
                  <a:pt x="114725" y="376399"/>
                </a:lnTo>
                <a:cubicBezTo>
                  <a:pt x="114725" y="385544"/>
                  <a:pt x="107336" y="393065"/>
                  <a:pt x="98352" y="393065"/>
                </a:cubicBezTo>
                <a:cubicBezTo>
                  <a:pt x="89368" y="393065"/>
                  <a:pt x="81921" y="385544"/>
                  <a:pt x="81921" y="376399"/>
                </a:cubicBezTo>
                <a:lnTo>
                  <a:pt x="81921" y="333801"/>
                </a:lnTo>
                <a:lnTo>
                  <a:pt x="39305" y="333801"/>
                </a:lnTo>
                <a:cubicBezTo>
                  <a:pt x="30321" y="333801"/>
                  <a:pt x="22933" y="326281"/>
                  <a:pt x="22933" y="317135"/>
                </a:cubicBezTo>
                <a:lnTo>
                  <a:pt x="22933" y="33392"/>
                </a:lnTo>
                <a:lnTo>
                  <a:pt x="16372" y="33392"/>
                </a:lnTo>
                <a:cubicBezTo>
                  <a:pt x="7388" y="33392"/>
                  <a:pt x="0" y="25811"/>
                  <a:pt x="0" y="16666"/>
                </a:cubicBezTo>
                <a:cubicBezTo>
                  <a:pt x="0" y="7521"/>
                  <a:pt x="7388" y="0"/>
                  <a:pt x="16372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pic>
        <p:nvPicPr>
          <p:cNvPr id="6" name="Image 2" descr="https://kimi-img.moonshot.cn/pub/slides/slides_tmpl/image/25-09-04-16:27:03-d2skqlu1bb2p4onbqhlg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6230" y="6421120"/>
            <a:ext cx="328930" cy="32893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11513820" y="6417945"/>
            <a:ext cx="347345" cy="343535"/>
          </a:xfrm>
          <a:prstGeom prst="ellipse">
            <a:avLst/>
          </a:prstGeom>
          <a:solidFill>
            <a:srgbClr val="232323"/>
          </a:solidFill>
          <a:ln/>
        </p:spPr>
      </p:sp>
      <p:pic>
        <p:nvPicPr>
          <p:cNvPr id="8" name="Image 3" descr="https://kimi-img.moonshot.cn/pub/slides/slides_tmpl/image/25-09-04-16:27:03-d2skqlu1bb2p4onbqhl0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30305" y="6432550"/>
            <a:ext cx="328930" cy="32893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Word报告嵌入动态图表</a:t>
            </a:r>
            <a:endParaRPr lang="en-US" sz="1600" dirty="0"/>
          </a:p>
        </p:txBody>
      </p:sp>
      <p:pic>
        <p:nvPicPr>
          <p:cNvPr id="10" name="Image 4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17550" y="1398270"/>
            <a:ext cx="1085913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链接而非粘贴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18854" y="1837055"/>
            <a:ext cx="10857179" cy="1050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复制Excel图表→Word开始→粘贴下拉→链接与保留源格式，图表随Excel刷新自动更新，避免每月手动替换图片。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32460" y="2988945"/>
            <a:ext cx="278066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更新域与批量刷新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68721" y="3757295"/>
            <a:ext cx="2737670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按Ctrl+A全选→F9更新所有链接，确保目录、图表、交叉引用同步到最新数据，一次按键完成整份月报刷新。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780145" y="2988945"/>
            <a:ext cx="2780665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断开链接供外发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816406" y="3757295"/>
            <a:ext cx="2737670" cy="2327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文件→信息→编辑指向文件的链接→断开，图表转为静态图，防止外部用户因无源文件看到“无法找到链接”报错。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2-d2skqlm1bb2p4onbqhf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895" y="1985010"/>
            <a:ext cx="4468495" cy="39382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4-16:27:01-d2skqle1bb2p4onbqhe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070" y="3652520"/>
            <a:ext cx="603250" cy="603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PPT一键导入大纲思维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440680" y="2008505"/>
            <a:ext cx="5848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Word大纲直接转PPT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5440680" y="2394585"/>
            <a:ext cx="58483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在Word用“标题1、标题2”写好结构→文件→发送→发送到Microsoft PowerPoint，瞬间生成草稿幻灯片，省去逐页复制粘贴。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440680" y="4078605"/>
            <a:ext cx="584835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套用主题快速美化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440680" y="4464685"/>
            <a:ext cx="5848350" cy="1383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进入PowerPoint→设计→浏览主题，选择公司模板，一键统一配色与字体，再将图标替换文字，十分钟完成商务级课件。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781800"/>
            <a:ext cx="12194540" cy="76200"/>
          </a:xfrm>
          <a:prstGeom prst="rect">
            <a:avLst/>
          </a:prstGeom>
          <a:solidFill>
            <a:srgbClr val="1C1A1B"/>
          </a:solidFill>
          <a:ln/>
        </p:spPr>
      </p:sp>
      <p:pic>
        <p:nvPicPr>
          <p:cNvPr id="3" name="Image 0" descr="https://kimi-img.moonshot.cn/pub/slides/slides_tmpl/image/25-09-04-16:27:05-d2skqme1bb2p4onbqhs0.png">    </p:cNvPr>
          <p:cNvPicPr>
            <a:picLocks noChangeAspect="1"/>
          </p:cNvPicPr>
          <p:nvPr/>
        </p:nvPicPr>
        <p:blipFill>
          <a:blip r:embed="rId1"/>
          <a:srcRect l="97" r="97" t="0" b="0"/>
          <a:stretch/>
        </p:blipFill>
        <p:spPr>
          <a:xfrm>
            <a:off x="6181090" y="1589405"/>
            <a:ext cx="2622550" cy="182181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6:27:05-d2skqme1bb2p4onbqhqg.png">    </p:cNvPr>
          <p:cNvPicPr>
            <a:picLocks noChangeAspect="1"/>
          </p:cNvPicPr>
          <p:nvPr/>
        </p:nvPicPr>
        <p:blipFill>
          <a:blip r:embed="rId2"/>
          <a:srcRect l="96" r="120" t="0" b="0"/>
          <a:stretch/>
        </p:blipFill>
        <p:spPr>
          <a:xfrm>
            <a:off x="3407410" y="1589405"/>
            <a:ext cx="2639695" cy="1821815"/>
          </a:xfrm>
          <a:prstGeom prst="rect">
            <a:avLst/>
          </a:prstGeom>
        </p:spPr>
      </p:pic>
      <p:pic>
        <p:nvPicPr>
          <p:cNvPr id="5" name="Image 2" descr="https://kimi-img.moonshot.cn/pub/slides/slides_tmpl/image/25-09-04-16:27:05-d2skqme1bb2p4onbqhr0.png">    </p:cNvPr>
          <p:cNvPicPr>
            <a:picLocks noChangeAspect="1"/>
          </p:cNvPicPr>
          <p:nvPr/>
        </p:nvPicPr>
        <p:blipFill>
          <a:blip r:embed="rId3"/>
          <a:srcRect l="96" r="120" t="0" b="0"/>
          <a:stretch/>
        </p:blipFill>
        <p:spPr>
          <a:xfrm>
            <a:off x="641350" y="1589405"/>
            <a:ext cx="2639695" cy="1821815"/>
          </a:xfrm>
          <a:prstGeom prst="rect">
            <a:avLst/>
          </a:prstGeom>
        </p:spPr>
      </p:pic>
      <p:pic>
        <p:nvPicPr>
          <p:cNvPr id="6" name="Image 3" descr="https://kimi-img.moonshot.cn/pub/slides/slides_tmpl/image/25-09-04-16:27:05-d2skqme1bb2p4onbqhrg.png">    </p:cNvPr>
          <p:cNvPicPr>
            <a:picLocks noChangeAspect="1"/>
          </p:cNvPicPr>
          <p:nvPr/>
        </p:nvPicPr>
        <p:blipFill>
          <a:blip r:embed="rId4"/>
          <a:srcRect l="96" r="120" t="0" b="0"/>
          <a:stretch/>
        </p:blipFill>
        <p:spPr>
          <a:xfrm>
            <a:off x="8938260" y="1589405"/>
            <a:ext cx="2639695" cy="182181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Outlook驱动任务流转</a:t>
            </a:r>
            <a:endParaRPr lang="en-US" sz="1600" dirty="0"/>
          </a:p>
        </p:txBody>
      </p:sp>
      <p:pic>
        <p:nvPicPr>
          <p:cNvPr id="8" name="Image 4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641985" y="3475355"/>
            <a:ext cx="26390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邮件转任务</a:t>
            </a:r>
            <a:endParaRPr lang="en-US" sz="1600" dirty="0"/>
          </a:p>
        </p:txBody>
      </p:sp>
      <p:sp>
        <p:nvSpPr>
          <p:cNvPr id="10" name="Text 3"/>
          <p:cNvSpPr/>
          <p:nvPr/>
        </p:nvSpPr>
        <p:spPr>
          <a:xfrm>
            <a:off x="641985" y="4137025"/>
            <a:ext cx="263906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将客户确认邮件拖至任务列表，设截止日与提醒，后续可在日历直观查看工作量，避免重要事项淹没在收件箱。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3407410" y="3475355"/>
            <a:ext cx="26390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任务分派与跟踪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3407410" y="4137025"/>
            <a:ext cx="263906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新建任务→分配给同事，对方接受后状态实时同步，完成后自动回执，经理无需反复口头追问进度。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172835" y="3475355"/>
            <a:ext cx="26390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会议邀请自动同步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6172835" y="4137025"/>
            <a:ext cx="263906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邮件中点击“会议”按钮，参会人、主题、附件自动带入日历，所有人接受后时间块锁定，冲突即时可见。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938260" y="3475355"/>
            <a:ext cx="263906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Excel导入时间线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8938260" y="4137025"/>
            <a:ext cx="263906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项目清单另存为CSV→Outlook导入→选择开始结束字段，自动生成甘特式日历视图，把表格计划变成可提醒的日程。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实战案例速读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22670" y="1971675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>
            <a:off x="6213475" y="155765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6395987" y="155765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122670" y="2566035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6213475" y="2153920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6395987" y="2153920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8" name="Shape 6"/>
          <p:cNvSpPr/>
          <p:nvPr/>
        </p:nvSpPr>
        <p:spPr>
          <a:xfrm>
            <a:off x="6122670" y="3361690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>
            <a:off x="6213475" y="295211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6395987" y="295211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6122670" y="4157345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6213475" y="375094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3" name="Shape 11"/>
          <p:cNvSpPr/>
          <p:nvPr/>
        </p:nvSpPr>
        <p:spPr>
          <a:xfrm>
            <a:off x="6395987" y="375094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Shape 12"/>
          <p:cNvSpPr/>
          <p:nvPr/>
        </p:nvSpPr>
        <p:spPr>
          <a:xfrm>
            <a:off x="6122670" y="4952365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6213475" y="454850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6395987" y="4548505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213475" y="5346700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8" name="Shape 16"/>
          <p:cNvSpPr/>
          <p:nvPr/>
        </p:nvSpPr>
        <p:spPr>
          <a:xfrm>
            <a:off x="6395987" y="5346700"/>
            <a:ext cx="172453" cy="236220"/>
          </a:xfrm>
          <a:prstGeom prst="chevron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9" name="Shape 17"/>
          <p:cNvSpPr/>
          <p:nvPr/>
        </p:nvSpPr>
        <p:spPr>
          <a:xfrm>
            <a:off x="6122670" y="5748020"/>
            <a:ext cx="5160010" cy="95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20" name="Shape 18"/>
          <p:cNvSpPr/>
          <p:nvPr/>
        </p:nvSpPr>
        <p:spPr>
          <a:xfrm>
            <a:off x="3665220" y="3015615"/>
            <a:ext cx="2698115" cy="83121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3665220" y="3015615"/>
            <a:ext cx="2698115" cy="831215"/>
          </a:xfrm>
          <a:prstGeom prst="rect">
            <a:avLst/>
          </a:prstGeom>
          <a:noFill/>
          <a:ln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65220" y="3722370"/>
            <a:ext cx="288480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>
                    <a:alpha val="55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3" name="Image 0" descr="https://kimi-img.moonshot.cn/pub/slides/slides_tmpl/image/25-09-04-16:27:01-d2skqle1bb2p4onbqh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3585"/>
            <a:ext cx="3663950" cy="5370830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6689090" y="1476375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121525" y="1476375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Word专业文档制作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689090" y="2070100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121525" y="2070100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Excel数据处理分析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689090" y="2865755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121525" y="2865755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PowerPoint演示设计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89090" y="3661410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121525" y="3661410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三剑客协同增效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689090" y="4457065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121525" y="4457065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实战案例速读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689090" y="5252720"/>
            <a:ext cx="52578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7121525" y="5252720"/>
            <a:ext cx="4044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效率工具与未来趋势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1-d2skqle1bb2p4onbqhdg.jpg">    </p:cNvPr>
          <p:cNvPicPr>
            <a:picLocks noChangeAspect="1"/>
          </p:cNvPicPr>
          <p:nvPr/>
        </p:nvPicPr>
        <p:blipFill>
          <a:blip r:embed="rId1"/>
          <a:srcRect l="0" r="0" t="51" b="51"/>
          <a:stretch/>
        </p:blipFill>
        <p:spPr>
          <a:xfrm>
            <a:off x="1127760" y="1796415"/>
            <a:ext cx="9874885" cy="186372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6537960"/>
            <a:ext cx="12192000" cy="32004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4" name="Text 1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销售月报30分钟速成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27760" y="3951605"/>
            <a:ext cx="98329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全流程30分钟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27760" y="4505325"/>
            <a:ext cx="9832975" cy="1476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Query清洗ERP缺失门店→透视表按区域产品汇总→切片器仪表盘→Word模板链接图表→页眉批量更新区域经理→导出PDF盖章，全程录制成宏，下月只需刷新数据源即可复用，过去三人半天缩短到单人半小时。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21590" y="-24765"/>
            <a:ext cx="12202160" cy="6899275"/>
          </a:xfrm>
          <a:prstGeom prst="rect">
            <a:avLst/>
          </a:prstGeom>
          <a:solidFill>
            <a:srgbClr val="232323"/>
          </a:solidFill>
          <a:ln/>
        </p:spPr>
      </p:sp>
      <p:pic>
        <p:nvPicPr>
          <p:cNvPr id="3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rcRect l="24693" r="0" t="0" b="0"/>
          <a:stretch/>
        </p:blipFill>
        <p:spPr>
          <a:xfrm>
            <a:off x="-23495" y="1814195"/>
            <a:ext cx="3154680" cy="3772535"/>
          </a:xfrm>
          <a:prstGeom prst="rect">
            <a:avLst/>
          </a:prstGeom>
        </p:spPr>
      </p:pic>
      <p:pic>
        <p:nvPicPr>
          <p:cNvPr id="4" name="Image 1" descr="https://kimi-img.moonshot.cn/pub/slides/slides_tmpl/image/25-09-04-16:27:03-d2skqlu1bb2p4onbqhi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17830" y="663257"/>
            <a:ext cx="533400" cy="3683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8695" y="596265"/>
            <a:ext cx="634428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项目投标书高效排版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919095" y="2011045"/>
            <a:ext cx="27114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919095" y="2470150"/>
            <a:ext cx="271145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样式统一百页格式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954453" y="3238500"/>
            <a:ext cx="2669526" cy="2463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标题1、正文、图注样式一次性设定，全文套用后字体段落零差异，技术标与商务标合并也不再错乱。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5958205" y="2011045"/>
            <a:ext cx="27114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5958205" y="2470150"/>
            <a:ext cx="271145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分节控制页码样式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993563" y="3238500"/>
            <a:ext cx="2669526" cy="21863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封面无页码、技术标罗马数字、价格标阿拉伯数字，通过分节符与页码格式分别设置，满足招标硬性规定。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9027795" y="2011045"/>
            <a:ext cx="271145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997315" y="2470150"/>
            <a:ext cx="271145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修订与PDF加密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032673" y="3238500"/>
            <a:ext cx="2669526" cy="2607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多部门修订后接受所有更改，另存PDF时加“打开密码”与“禁止编辑”，确保提交版本不可篡改，提升投标安全性。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1260" y="1929130"/>
            <a:ext cx="4984750" cy="3945255"/>
          </a:xfrm>
          <a:custGeom>
            <a:avLst/>
            <a:gdLst/>
            <a:ahLst/>
            <a:cxnLst/>
            <a:rect l="l" t="t" r="r" b="b"/>
            <a:pathLst>
              <a:path w="4984750" h="3945255">
                <a:moveTo>
                  <a:pt x="0" y="0"/>
                </a:moveTo>
                <a:lnTo>
                  <a:pt x="4984750" y="0"/>
                </a:lnTo>
                <a:lnTo>
                  <a:pt x="4117340" y="3945255"/>
                </a:lnTo>
                <a:lnTo>
                  <a:pt x="0" y="3945255"/>
                </a:lnTo>
                <a:lnTo>
                  <a:pt x="0" y="0"/>
                </a:lnTo>
                <a:close/>
              </a:path>
            </a:pathLst>
          </a:custGeom>
          <a:solidFill>
            <a:srgbClr val="232323"/>
          </a:solidFill>
          <a:ln w="381000">
            <a:solidFill>
              <a:srgbClr val="23232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900420" y="1929130"/>
            <a:ext cx="4963795" cy="3945255"/>
          </a:xfrm>
          <a:custGeom>
            <a:avLst/>
            <a:gdLst/>
            <a:ahLst/>
            <a:cxnLst/>
            <a:rect l="l" t="t" r="r" b="b"/>
            <a:pathLst>
              <a:path w="4963795" h="3945255">
                <a:moveTo>
                  <a:pt x="867410" y="0"/>
                </a:moveTo>
                <a:lnTo>
                  <a:pt x="4963795" y="0"/>
                </a:lnTo>
                <a:lnTo>
                  <a:pt x="4963795" y="3945255"/>
                </a:lnTo>
                <a:lnTo>
                  <a:pt x="0" y="3945255"/>
                </a:lnTo>
                <a:lnTo>
                  <a:pt x="867410" y="0"/>
                </a:lnTo>
                <a:close/>
              </a:path>
            </a:pathLst>
          </a:custGeom>
          <a:solidFill>
            <a:srgbClr val="EBEBEB"/>
          </a:solidFill>
          <a:ln w="381000">
            <a:solidFill>
              <a:srgbClr val="EBEBE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培训课件视觉升级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09370" y="2255520"/>
            <a:ext cx="493522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母版+图标替代文字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09370" y="2900680"/>
            <a:ext cx="4190281" cy="80130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应用公司母版统一色系，用扁平图标替换长句，每页只留一个核心观点，学员在后排也能一眼看懂。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869940" y="2255520"/>
            <a:ext cx="493522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b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动画+视频多输出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14879" y="2900680"/>
            <a:ext cx="4190281" cy="29083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流程图用“擦除”分步出现，导出MP4生成自助学习视频，一份源文件兼顾直播授课与在线回放，节省重复讲解时间。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效率工具与未来趋势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35050" y="1737360"/>
            <a:ext cx="10021570" cy="205549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>
            <a:solidFill>
              <a:srgbClr val="232323">
                <a:alpha val="20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035050" y="4036060"/>
            <a:ext cx="10021570" cy="2055495"/>
          </a:xfrm>
          <a:prstGeom prst="roundRect">
            <a:avLst>
              <a:gd name="adj" fmla="val 11535"/>
            </a:avLst>
          </a:prstGeom>
          <a:solidFill>
            <a:srgbClr val="FFFFFF"/>
          </a:solidFill>
          <a:ln w="3175">
            <a:solidFill>
              <a:srgbClr val="232323">
                <a:alpha val="20000"/>
              </a:srgbClr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Office脚本与自动化</a:t>
            </a:r>
            <a:endParaRPr lang="en-US" sz="1600" dirty="0"/>
          </a:p>
        </p:txBody>
      </p:sp>
      <p:pic>
        <p:nvPicPr>
          <p:cNvPr id="5" name="Image 0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1417320" y="2371090"/>
            <a:ext cx="788035" cy="788035"/>
          </a:xfrm>
          <a:prstGeom prst="ellipse">
            <a:avLst/>
          </a:prstGeom>
          <a:gradFill rotWithShape="1" flip="none">
            <a:gsLst>
              <a:gs pos="0">
                <a:srgbClr val="232323"/>
              </a:gs>
              <a:gs pos="100000">
                <a:srgbClr val="1A1A1A"/>
              </a:gs>
            </a:gsLst>
            <a:lin ang="7680000" scaled="1"/>
          </a:gradFill>
          <a:ln/>
        </p:spPr>
      </p:sp>
      <p:sp>
        <p:nvSpPr>
          <p:cNvPr id="7" name="Text 4"/>
          <p:cNvSpPr/>
          <p:nvPr/>
        </p:nvSpPr>
        <p:spPr>
          <a:xfrm>
            <a:off x="1417320" y="2371090"/>
            <a:ext cx="788035" cy="788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452370" y="2000250"/>
            <a:ext cx="8211820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云端脚本免宏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452370" y="2515870"/>
            <a:ext cx="8175625" cy="1107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Online录制脚本生成TypeScript，保存到OneDrive，手机也能触发运行，解决传统宏被企业安全策略禁用的问题。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417320" y="4669790"/>
            <a:ext cx="788035" cy="788035"/>
          </a:xfrm>
          <a:prstGeom prst="ellipse">
            <a:avLst/>
          </a:prstGeom>
          <a:gradFill rotWithShape="1" flip="none">
            <a:gsLst>
              <a:gs pos="0">
                <a:srgbClr val="232323"/>
              </a:gs>
              <a:gs pos="100000">
                <a:srgbClr val="1A1A1A"/>
              </a:gs>
            </a:gsLst>
            <a:lin ang="7680000" scaled="1"/>
          </a:gradFill>
          <a:ln/>
        </p:spPr>
      </p:sp>
      <p:sp>
        <p:nvSpPr>
          <p:cNvPr id="11" name="Text 8"/>
          <p:cNvSpPr/>
          <p:nvPr/>
        </p:nvSpPr>
        <p:spPr>
          <a:xfrm>
            <a:off x="1417320" y="4669790"/>
            <a:ext cx="788035" cy="78803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452370" y="4298950"/>
            <a:ext cx="8211820" cy="44196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just">
              <a:lnSpc>
                <a:spcPct val="100000"/>
              </a:lnSpc>
            </a:pPr>
            <a:r>
              <a:rPr lang="en-US" sz="24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Power Automate流程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452370" y="4814570"/>
            <a:ext cx="8175625" cy="1107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30000"/>
              </a:lnSpc>
            </a:pPr>
            <a:r>
              <a:rPr lang="en-US" sz="16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设置“收到带销售附件的邮件”触发器→运行脚本→生成图表→Teams发送结果，全流程零代码，业务用户也能搭建RPA。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41325" y="2059940"/>
            <a:ext cx="2710180" cy="4064635"/>
          </a:xfrm>
          <a:prstGeom prst="rect">
            <a:avLst/>
          </a:prstGeom>
          <a:solidFill>
            <a:srgbClr val="000000">
              <a:alpha val="16078"/>
            </a:srgbClr>
          </a:solidFill>
          <a:ln/>
        </p:spPr>
      </p:sp>
      <p:sp>
        <p:nvSpPr>
          <p:cNvPr id="3" name="Shape 1"/>
          <p:cNvSpPr/>
          <p:nvPr/>
        </p:nvSpPr>
        <p:spPr>
          <a:xfrm rot="5400000">
            <a:off x="1309370" y="475615"/>
            <a:ext cx="973455" cy="2708910"/>
          </a:xfrm>
          <a:prstGeom prst="homePlate">
            <a:avLst>
              <a:gd name="adj" fmla="val 29908"/>
            </a:avLst>
          </a:prstGeom>
          <a:solidFill>
            <a:srgbClr val="000000"/>
          </a:solidFill>
          <a:ln/>
        </p:spPr>
      </p:sp>
      <p:pic>
        <p:nvPicPr>
          <p:cNvPr id="4" name="Image 0" descr="https://kimi-img.moonshot.cn/pub/slides/slides_tmpl/image/25-09-04-16:27:05-d2skqme1bb2p4onbqhv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1448435"/>
            <a:ext cx="536575" cy="76835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278505" y="2059940"/>
            <a:ext cx="2710180" cy="4064635"/>
          </a:xfrm>
          <a:prstGeom prst="rect">
            <a:avLst/>
          </a:prstGeom>
          <a:solidFill>
            <a:srgbClr val="000000">
              <a:alpha val="16078"/>
            </a:srgbClr>
          </a:solidFill>
          <a:ln/>
        </p:spPr>
      </p:sp>
      <p:sp>
        <p:nvSpPr>
          <p:cNvPr id="6" name="Shape 3"/>
          <p:cNvSpPr/>
          <p:nvPr/>
        </p:nvSpPr>
        <p:spPr>
          <a:xfrm rot="5400000">
            <a:off x="4146550" y="475615"/>
            <a:ext cx="973455" cy="2708910"/>
          </a:xfrm>
          <a:prstGeom prst="homePlate">
            <a:avLst>
              <a:gd name="adj" fmla="val 29908"/>
            </a:avLst>
          </a:prstGeom>
          <a:solidFill>
            <a:srgbClr val="000000"/>
          </a:solidFill>
          <a:ln/>
        </p:spPr>
      </p:sp>
      <p:pic>
        <p:nvPicPr>
          <p:cNvPr id="7" name="Image 1" descr="https://kimi-img.moonshot.cn/pub/slides/slides_tmpl/image/25-09-04-16:27:05-d2skqme1bb2p4onbqhv0.png">    </p:cNvPr>
          <p:cNvPicPr>
            <a:picLocks noChangeAspect="1"/>
          </p:cNvPicPr>
          <p:nvPr/>
        </p:nvPicPr>
        <p:blipFill>
          <a:blip r:embed="rId2"/>
          <a:srcRect l="249" r="249" t="0" b="0"/>
          <a:stretch/>
        </p:blipFill>
        <p:spPr>
          <a:xfrm>
            <a:off x="4366260" y="1448435"/>
            <a:ext cx="532130" cy="76517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6115685" y="2059940"/>
            <a:ext cx="2710180" cy="4064635"/>
          </a:xfrm>
          <a:prstGeom prst="rect">
            <a:avLst/>
          </a:prstGeom>
          <a:solidFill>
            <a:srgbClr val="000000">
              <a:alpha val="16078"/>
            </a:srgbClr>
          </a:solidFill>
          <a:ln/>
        </p:spPr>
      </p:sp>
      <p:sp>
        <p:nvSpPr>
          <p:cNvPr id="9" name="Shape 5"/>
          <p:cNvSpPr/>
          <p:nvPr/>
        </p:nvSpPr>
        <p:spPr>
          <a:xfrm rot="5400000">
            <a:off x="6983730" y="475615"/>
            <a:ext cx="973455" cy="2708910"/>
          </a:xfrm>
          <a:prstGeom prst="homePlate">
            <a:avLst>
              <a:gd name="adj" fmla="val 29908"/>
            </a:avLst>
          </a:prstGeom>
          <a:solidFill>
            <a:srgbClr val="000000"/>
          </a:solidFill>
          <a:ln/>
        </p:spPr>
      </p:sp>
      <p:pic>
        <p:nvPicPr>
          <p:cNvPr id="10" name="Image 2" descr="https://kimi-img.moonshot.cn/pub/slides/slides_tmpl/image/25-09-04-16:27:05-d2skqme1bb2p4onbqhv0.png">    </p:cNvPr>
          <p:cNvPicPr>
            <a:picLocks noChangeAspect="1"/>
          </p:cNvPicPr>
          <p:nvPr/>
        </p:nvPicPr>
        <p:blipFill>
          <a:blip r:embed="rId3"/>
          <a:srcRect l="249" r="249" t="0" b="0"/>
          <a:stretch/>
        </p:blipFill>
        <p:spPr>
          <a:xfrm>
            <a:off x="7203440" y="1448435"/>
            <a:ext cx="532130" cy="76517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952865" y="2059940"/>
            <a:ext cx="2710180" cy="4064635"/>
          </a:xfrm>
          <a:prstGeom prst="rect">
            <a:avLst/>
          </a:prstGeom>
          <a:solidFill>
            <a:srgbClr val="000000">
              <a:alpha val="16078"/>
            </a:srgbClr>
          </a:solidFill>
          <a:ln/>
        </p:spPr>
      </p:sp>
      <p:sp>
        <p:nvSpPr>
          <p:cNvPr id="12" name="Shape 7"/>
          <p:cNvSpPr/>
          <p:nvPr/>
        </p:nvSpPr>
        <p:spPr>
          <a:xfrm rot="5400000">
            <a:off x="9820910" y="475615"/>
            <a:ext cx="973455" cy="2708910"/>
          </a:xfrm>
          <a:prstGeom prst="homePlate">
            <a:avLst>
              <a:gd name="adj" fmla="val 29908"/>
            </a:avLst>
          </a:prstGeom>
          <a:solidFill>
            <a:srgbClr val="000000"/>
          </a:solidFill>
          <a:ln/>
        </p:spPr>
      </p:sp>
      <p:pic>
        <p:nvPicPr>
          <p:cNvPr id="13" name="Image 3" descr="https://kimi-img.moonshot.cn/pub/slides/slides_tmpl/image/25-09-04-16:27:05-d2skqme1bb2p4onbqhv0.png">    </p:cNvPr>
          <p:cNvPicPr>
            <a:picLocks noChangeAspect="1"/>
          </p:cNvPicPr>
          <p:nvPr/>
        </p:nvPicPr>
        <p:blipFill>
          <a:blip r:embed="rId4"/>
          <a:srcRect l="249" r="249" t="0" b="0"/>
          <a:stretch/>
        </p:blipFill>
        <p:spPr>
          <a:xfrm>
            <a:off x="10040620" y="1448435"/>
            <a:ext cx="532130" cy="765175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0" y="6708775"/>
            <a:ext cx="1773555" cy="1492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5" name="Text 9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AI辅助内容生成</a:t>
            </a:r>
            <a:endParaRPr lang="en-US" sz="1600" dirty="0"/>
          </a:p>
        </p:txBody>
      </p:sp>
      <p:pic>
        <p:nvPicPr>
          <p:cNvPr id="16" name="Image 4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8170" y="2317115"/>
            <a:ext cx="258699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 Copilot写纪要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598170" y="3023235"/>
            <a:ext cx="2495550" cy="280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输入“生成一份项目复盘会议纪要”，AI自动提取邮件、聊天记录要点，输出带行动项的表格，节省秘书两小时整理时间。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3401695" y="2317115"/>
            <a:ext cx="258699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 Copilot透视预测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3401695" y="3023235"/>
            <a:ext cx="2495550" cy="280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用自然语言说“按季度预测下年销售额”，AI自动建透视表并添加线性趋势图，无需手动写FORECAST函数。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6238875" y="2317115"/>
            <a:ext cx="258699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PPT Copilot一键美化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6238875" y="3023235"/>
            <a:ext cx="2495550" cy="280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粘贴大纲→“创建演示文稿”，AI匹配配图、图标与演讲备注，设计师不在场也能完成80分视觉效果。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9076055" y="2317115"/>
            <a:ext cx="2586990" cy="7067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数据安全与复核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9076055" y="3023235"/>
            <a:ext cx="2495550" cy="2803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AI结果需人工核对敏感数据，避免将内部成本价直接外泄，建议设置合规标签与审批流，确保AI是效率放大器而非风险源。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84571" y="2326695"/>
            <a:ext cx="0" cy="2962800"/>
          </a:xfrm>
          <a:prstGeom prst="line">
            <a:avLst/>
          </a:prstGeom>
          <a:noFill/>
          <a:ln w="1270">
            <a:solidFill>
              <a:srgbClr val="D9D9D9"/>
            </a:solidFill>
            <a:prstDash val="dash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 rot="10800000">
            <a:off x="4947920" y="4801235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4" name="Shape 2"/>
          <p:cNvSpPr/>
          <p:nvPr/>
        </p:nvSpPr>
        <p:spPr>
          <a:xfrm rot="10800000">
            <a:off x="4574540" y="4801235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5" name="Shape 3"/>
          <p:cNvSpPr/>
          <p:nvPr/>
        </p:nvSpPr>
        <p:spPr>
          <a:xfrm flipH="1" flipV="1" rot="10800000">
            <a:off x="1588135" y="2185670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 flipH="1" flipV="1" rot="10800000">
            <a:off x="1961515" y="2185670"/>
            <a:ext cx="281940" cy="572135"/>
          </a:xfrm>
          <a:custGeom>
            <a:avLst/>
            <a:gdLst/>
            <a:ahLst/>
            <a:cxnLst/>
            <a:rect l="l" t="t" r="r" b="b"/>
            <a:pathLst>
              <a:path w="281940" h="572135">
                <a:moveTo>
                  <a:pt x="198602" y="0"/>
                </a:moveTo>
                <a:lnTo>
                  <a:pt x="208613" y="16257"/>
                </a:lnTo>
                <a:cubicBezTo>
                  <a:pt x="220600" y="30903"/>
                  <a:pt x="235190" y="44865"/>
                  <a:pt x="252003" y="57246"/>
                </a:cubicBezTo>
                <a:lnTo>
                  <a:pt x="263504" y="63694"/>
                </a:lnTo>
                <a:cubicBezTo>
                  <a:pt x="262336" y="63601"/>
                  <a:pt x="159385" y="141345"/>
                  <a:pt x="145495" y="290187"/>
                </a:cubicBezTo>
                <a:lnTo>
                  <a:pt x="281940" y="290187"/>
                </a:lnTo>
                <a:lnTo>
                  <a:pt x="281940" y="572135"/>
                </a:lnTo>
                <a:lnTo>
                  <a:pt x="0" y="572135"/>
                </a:lnTo>
                <a:lnTo>
                  <a:pt x="0" y="319824"/>
                </a:lnTo>
                <a:cubicBezTo>
                  <a:pt x="9900" y="108462"/>
                  <a:pt x="198260" y="2247"/>
                  <a:pt x="198602" y="0"/>
                </a:cubicBezTo>
                <a:close/>
              </a:path>
            </a:pathLst>
          </a:custGeom>
          <a:solidFill>
            <a:srgbClr val="232323">
              <a:alpha val="8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1043940" y="1689735"/>
            <a:ext cx="10058400" cy="4236720"/>
          </a:xfrm>
          <a:prstGeom prst="roundRect">
            <a:avLst>
              <a:gd name="adj" fmla="val 6372"/>
            </a:avLst>
          </a:prstGeom>
          <a:solidFill>
            <a:srgbClr val="000000">
              <a:alpha val="0"/>
            </a:srgbClr>
          </a:solidFill>
          <a:ln w="19050">
            <a:solidFill>
              <a:srgbClr val="23232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88060" y="7042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持续学习路径规划</a:t>
            </a:r>
            <a:endParaRPr lang="en-US" sz="1600" dirty="0"/>
          </a:p>
        </p:txBody>
      </p:sp>
      <p:pic>
        <p:nvPicPr>
          <p:cNvPr id="9" name="Image 0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833245" y="3216275"/>
            <a:ext cx="3151505" cy="11258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进阶路线与社区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174105" y="2146618"/>
            <a:ext cx="4386580" cy="332295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函数→Power BI→Power Platform→Azure AI，按微软官方认证(MOS→PL-300→PL-900)逐级考取；加入MVP社区与知乎专栏，每月输出一份实战案例，用持续项目制学习让三剑客技能与AI时代同步升级，成为企业数字化转型的核心力量。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532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93916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2301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150685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790700" y="469900"/>
            <a:ext cx="106680" cy="10668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2074545" y="469900"/>
            <a:ext cx="106680" cy="10668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rgbClr val="FFFFFF"/>
            </a:solidFill>
            <a:prstDash val="solid"/>
          </a:ln>
        </p:spPr>
      </p:sp>
      <p:pic>
        <p:nvPicPr>
          <p:cNvPr id="8" name="Image 0" descr="https://kimi-img.moonshot.cn/pub/slides/slides_tmpl/image/25-09-04-16:27:05-d2skqme1bb2p4onbqi10.png">    </p:cNvPr>
          <p:cNvPicPr>
            <a:picLocks noChangeAspect="1"/>
          </p:cNvPicPr>
          <p:nvPr/>
        </p:nvPicPr>
        <p:blipFill>
          <a:blip r:embed="rId1"/>
          <a:srcRect l="17548" r="23949" t="0" b="14559"/>
          <a:stretch/>
        </p:blipFill>
        <p:spPr>
          <a:xfrm rot="16200000">
            <a:off x="5955983" y="612140"/>
            <a:ext cx="6848475" cy="562356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55320" y="2224405"/>
            <a:ext cx="7026275" cy="13220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88670" y="3585845"/>
            <a:ext cx="5954395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84740" y="4353560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730885" y="4377690"/>
            <a:ext cx="247777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84740" y="5120640"/>
            <a:ext cx="2170059" cy="446405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30885" y="5144770"/>
            <a:ext cx="247777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23232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 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Word专业文档制作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11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H="1">
            <a:off x="0" y="1424940"/>
            <a:ext cx="7891780" cy="1828800"/>
          </a:xfrm>
          <a:prstGeom prst="rect">
            <a:avLst/>
          </a:prstGeom>
          <a:solidFill>
            <a:srgbClr val="0D0D0D"/>
          </a:solidFill>
          <a:ln/>
        </p:spPr>
      </p:sp>
      <p:pic>
        <p:nvPicPr>
          <p:cNvPr id="3" name="Image 0" descr="https://kimi-img.moonshot.cn/pub/slides/slides_tmpl/image/25-09-04-16:27:04-d2skqm61bb2p4onbqhng.png">    </p:cNvPr>
          <p:cNvPicPr>
            <a:picLocks noChangeAspect="1"/>
          </p:cNvPicPr>
          <p:nvPr/>
        </p:nvPicPr>
        <p:blipFill>
          <a:blip r:embed="rId1"/>
          <a:srcRect l="47" r="47" t="0" b="0"/>
          <a:stretch/>
        </p:blipFill>
        <p:spPr>
          <a:xfrm>
            <a:off x="7465695" y="0"/>
            <a:ext cx="4726305" cy="6858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48335" y="4853305"/>
            <a:ext cx="6416040" cy="0"/>
          </a:xfrm>
          <a:prstGeom prst="straightConnector1">
            <a:avLst/>
          </a:prstGeom>
          <a:noFill/>
          <a:ln w="12700">
            <a:solidFill>
              <a:srgbClr val="111111"/>
            </a:solidFill>
            <a:prstDash val="dash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988060" y="513715"/>
            <a:ext cx="1053465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样式与格式管理精髓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8335" y="1595755"/>
            <a:ext cx="64160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一致性：全文格式一键统一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8335" y="1999615"/>
            <a:ext cx="6416040" cy="545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使用内置标题、正文样式，全文字体、段落、编号自动保持一致，杜绝手动刷格式造成的视觉差异，提升企业文档专业度。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48335" y="3294380"/>
            <a:ext cx="64160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效率：批量修改瞬间完成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48335" y="3679190"/>
            <a:ext cx="6416040" cy="545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只需右击样式→修改，全文档同类段落同步更新，省去逐页调整的重复劳动，长报告也能三分钟改版。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8335" y="5013325"/>
            <a:ext cx="64160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自动化：目录与交叉引用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48335" y="5398135"/>
            <a:ext cx="6416040" cy="5455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样式与多级列表绑定后，可自动生成带页码的目录，且标题改动后按F9即刻刷新，确保标书、论文结构始终准确。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2-d2skqlm1bb2p4onbqhhg.png">    </p:cNvPr>
          <p:cNvPicPr>
            <a:picLocks noChangeAspect="1"/>
          </p:cNvPicPr>
          <p:nvPr/>
        </p:nvPicPr>
        <p:blipFill>
          <a:blip r:embed="rId1"/>
          <a:srcRect l="84" r="84" t="0" b="0"/>
          <a:stretch/>
        </p:blipFill>
        <p:spPr>
          <a:xfrm>
            <a:off x="7255510" y="8890"/>
            <a:ext cx="4936490" cy="68402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372350" y="0"/>
            <a:ext cx="1727200" cy="5556885"/>
          </a:xfrm>
          <a:prstGeom prst="parallelogram">
            <a:avLst>
              <a:gd name="adj" fmla="val 84115"/>
            </a:avLst>
          </a:prstGeom>
          <a:solidFill>
            <a:srgbClr val="232323"/>
          </a:solidFill>
          <a:ln/>
        </p:spPr>
      </p:sp>
      <p:sp>
        <p:nvSpPr>
          <p:cNvPr id="4" name="Shape 1"/>
          <p:cNvSpPr/>
          <p:nvPr/>
        </p:nvSpPr>
        <p:spPr>
          <a:xfrm>
            <a:off x="7168515" y="2509520"/>
            <a:ext cx="1377950" cy="4348480"/>
          </a:xfrm>
          <a:prstGeom prst="parallelogram">
            <a:avLst>
              <a:gd name="adj" fmla="val 82610"/>
            </a:avLst>
          </a:prstGeom>
          <a:gradFill rotWithShape="1" flip="none">
            <a:gsLst>
              <a:gs pos="0">
                <a:srgbClr val="EBEBEB"/>
              </a:gs>
              <a:gs pos="30000">
                <a:srgbClr val="EBEBEB"/>
              </a:gs>
              <a:gs pos="100000">
                <a:srgbClr val="EBEBEB">
                  <a:alpha val="60000"/>
                </a:srgbClr>
              </a:gs>
            </a:gsLst>
            <a:lin ang="0" scaled="1"/>
          </a:gradFill>
          <a:ln/>
        </p:spPr>
      </p:sp>
      <p:sp>
        <p:nvSpPr>
          <p:cNvPr id="5" name="Text 2"/>
          <p:cNvSpPr/>
          <p:nvPr/>
        </p:nvSpPr>
        <p:spPr>
          <a:xfrm>
            <a:off x="988060" y="704215"/>
            <a:ext cx="10534650" cy="495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长文档高效处理技巧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132205" y="1721485"/>
            <a:ext cx="478790" cy="478790"/>
          </a:xfrm>
          <a:prstGeom prst="roundRect">
            <a:avLst>
              <a:gd name="adj" fmla="val 10363"/>
            </a:avLst>
          </a:prstGeom>
          <a:solidFill>
            <a:srgbClr val="232323"/>
          </a:solidFill>
          <a:ln/>
        </p:spPr>
      </p:sp>
      <p:sp>
        <p:nvSpPr>
          <p:cNvPr id="8" name="Text 4"/>
          <p:cNvSpPr/>
          <p:nvPr/>
        </p:nvSpPr>
        <p:spPr>
          <a:xfrm>
            <a:off x="1132205" y="1721485"/>
            <a:ext cx="4787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97280" y="2275205"/>
            <a:ext cx="584835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导航与大纲视图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1097280" y="2642235"/>
            <a:ext cx="5848350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打开视图→导航窗格，章节标题以树状呈现，点击即跳转，无需滚轮翻找，百页标书也能秒速定位。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32205" y="3924935"/>
            <a:ext cx="478790" cy="478790"/>
          </a:xfrm>
          <a:prstGeom prst="roundRect">
            <a:avLst>
              <a:gd name="adj" fmla="val 10363"/>
            </a:avLst>
          </a:prstGeom>
          <a:solidFill>
            <a:srgbClr val="232323"/>
          </a:solidFill>
          <a:ln/>
        </p:spPr>
      </p:sp>
      <p:sp>
        <p:nvSpPr>
          <p:cNvPr id="12" name="Text 8"/>
          <p:cNvSpPr/>
          <p:nvPr/>
        </p:nvSpPr>
        <p:spPr>
          <a:xfrm>
            <a:off x="1132205" y="3924935"/>
            <a:ext cx="478790" cy="4787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097280" y="4478655"/>
            <a:ext cx="584835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分节与纵横混排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1097280" y="4845685"/>
            <a:ext cx="5848350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在章节末尾插入“下一页分节符”，可单独设置页面方向、页眉页脚，实现封面无页码、正文罗马数字、附件阿拉伯数字混排。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2770" y="1444625"/>
            <a:ext cx="11344275" cy="0"/>
          </a:xfrm>
          <a:prstGeom prst="straightConnector1">
            <a:avLst/>
          </a:prstGeom>
          <a:noFill/>
          <a:ln w="28575">
            <a:solidFill>
              <a:srgbClr val="111111"/>
            </a:solidFill>
            <a:prstDash val="sysDot"/>
            <a:headEnd type="arrow"/>
            <a:tailEnd type="arrow"/>
          </a:ln>
        </p:spPr>
      </p:sp>
      <p:sp>
        <p:nvSpPr>
          <p:cNvPr id="3" name="Shape 1"/>
          <p:cNvSpPr/>
          <p:nvPr/>
        </p:nvSpPr>
        <p:spPr>
          <a:xfrm>
            <a:off x="6391275" y="6262370"/>
            <a:ext cx="2607945" cy="7620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4" name="Shape 2"/>
          <p:cNvSpPr/>
          <p:nvPr/>
        </p:nvSpPr>
        <p:spPr>
          <a:xfrm>
            <a:off x="9392920" y="6262370"/>
            <a:ext cx="2607945" cy="7620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5" name="Shape 3"/>
          <p:cNvSpPr/>
          <p:nvPr/>
        </p:nvSpPr>
        <p:spPr>
          <a:xfrm flipV="1">
            <a:off x="7544578" y="1457325"/>
            <a:ext cx="0" cy="353060"/>
          </a:xfrm>
          <a:prstGeom prst="line">
            <a:avLst/>
          </a:prstGeom>
          <a:noFill/>
          <a:ln w="12700">
            <a:solidFill>
              <a:srgbClr val="40404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7494412" y="1416685"/>
            <a:ext cx="104142" cy="104140"/>
          </a:xfrm>
          <a:custGeom>
            <a:avLst/>
            <a:gdLst/>
            <a:ahLst/>
            <a:cxnLst/>
            <a:rect l="l" t="t" r="r" b="b"/>
            <a:pathLst>
              <a:path w="104142" h="104140">
                <a:moveTo>
                  <a:pt x="104142" y="17869"/>
                </a:moveTo>
                <a:cubicBezTo>
                  <a:pt x="127970" y="41691"/>
                  <a:pt x="127970" y="80319"/>
                  <a:pt x="104142" y="104140"/>
                </a:cubicBezTo>
                <a:cubicBezTo>
                  <a:pt x="80320" y="127968"/>
                  <a:pt x="41692" y="127968"/>
                  <a:pt x="17870" y="104140"/>
                </a:cubicBezTo>
                <a:cubicBezTo>
                  <a:pt x="-5959" y="80319"/>
                  <a:pt x="-5959" y="41691"/>
                  <a:pt x="17870" y="17869"/>
                </a:cubicBezTo>
                <a:cubicBezTo>
                  <a:pt x="41692" y="-5958"/>
                  <a:pt x="80320" y="-5958"/>
                  <a:pt x="104142" y="17869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3F3F3F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 rot="18900000">
            <a:off x="7072129" y="2004060"/>
            <a:ext cx="944264" cy="944245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8" name="Image 0" descr="https://kimi-img.moonshot.cn/pub/slides/slides_tmpl/image/25-09-04-16:27:05-d2skqme1bb2p4onbqhvg.png">    </p:cNvPr>
          <p:cNvPicPr>
            <a:picLocks noChangeAspect="1"/>
          </p:cNvPicPr>
          <p:nvPr/>
        </p:nvPicPr>
        <p:blipFill>
          <a:blip r:embed="rId1"/>
          <a:srcRect l="2879" r="2768" t="59" b="-59"/>
          <a:stretch/>
        </p:blipFill>
        <p:spPr>
          <a:xfrm>
            <a:off x="7274063" y="2205990"/>
            <a:ext cx="540396" cy="540385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 flipV="1">
            <a:off x="10578033" y="1457325"/>
            <a:ext cx="0" cy="353060"/>
          </a:xfrm>
          <a:prstGeom prst="line">
            <a:avLst/>
          </a:prstGeom>
          <a:noFill/>
          <a:ln w="12700">
            <a:solidFill>
              <a:srgbClr val="404040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0527867" y="1416685"/>
            <a:ext cx="104142" cy="104140"/>
          </a:xfrm>
          <a:custGeom>
            <a:avLst/>
            <a:gdLst/>
            <a:ahLst/>
            <a:cxnLst/>
            <a:rect l="l" t="t" r="r" b="b"/>
            <a:pathLst>
              <a:path w="104142" h="104140">
                <a:moveTo>
                  <a:pt x="104142" y="17869"/>
                </a:moveTo>
                <a:cubicBezTo>
                  <a:pt x="127970" y="41691"/>
                  <a:pt x="127970" y="80319"/>
                  <a:pt x="104142" y="104140"/>
                </a:cubicBezTo>
                <a:cubicBezTo>
                  <a:pt x="80320" y="127968"/>
                  <a:pt x="41692" y="127968"/>
                  <a:pt x="17870" y="104140"/>
                </a:cubicBezTo>
                <a:cubicBezTo>
                  <a:pt x="-5959" y="80319"/>
                  <a:pt x="-5959" y="41691"/>
                  <a:pt x="17870" y="17869"/>
                </a:cubicBezTo>
                <a:cubicBezTo>
                  <a:pt x="41692" y="-5958"/>
                  <a:pt x="80320" y="-5958"/>
                  <a:pt x="104142" y="17869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3F3F3F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 rot="18900000">
            <a:off x="10105584" y="2004060"/>
            <a:ext cx="944264" cy="944245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12" name="Image 1" descr="https://kimi-img.moonshot.cn/pub/slides/slides_tmpl/image/25-09-04-16:27:05-d2skqme1bb2p4onbqhvg.png">    </p:cNvPr>
          <p:cNvPicPr>
            <a:picLocks noChangeAspect="1"/>
          </p:cNvPicPr>
          <p:nvPr/>
        </p:nvPicPr>
        <p:blipFill>
          <a:blip r:embed="rId2"/>
          <a:srcRect l="2879" r="2768" t="59" b="-59"/>
          <a:stretch/>
        </p:blipFill>
        <p:spPr>
          <a:xfrm>
            <a:off x="10307518" y="2205990"/>
            <a:ext cx="540396" cy="540385"/>
          </a:xfrm>
          <a:prstGeom prst="rect">
            <a:avLst/>
          </a:prstGeom>
        </p:spPr>
      </p:pic>
      <p:sp>
        <p:nvSpPr>
          <p:cNvPr id="13" name="Shape 9"/>
          <p:cNvSpPr/>
          <p:nvPr/>
        </p:nvSpPr>
        <p:spPr>
          <a:xfrm flipV="1">
            <a:off x="4558749" y="1457325"/>
            <a:ext cx="0" cy="353060"/>
          </a:xfrm>
          <a:prstGeom prst="line">
            <a:avLst/>
          </a:prstGeom>
          <a:noFill/>
          <a:ln w="12700">
            <a:solidFill>
              <a:srgbClr val="404040"/>
            </a:solidFill>
            <a:prstDash val="solid"/>
            <a:headEnd type="none"/>
            <a:tailEnd type="none"/>
          </a:ln>
        </p:spPr>
      </p:sp>
      <p:sp>
        <p:nvSpPr>
          <p:cNvPr id="14" name="Shape 10"/>
          <p:cNvSpPr/>
          <p:nvPr/>
        </p:nvSpPr>
        <p:spPr>
          <a:xfrm>
            <a:off x="4508583" y="1416685"/>
            <a:ext cx="104142" cy="104140"/>
          </a:xfrm>
          <a:custGeom>
            <a:avLst/>
            <a:gdLst/>
            <a:ahLst/>
            <a:cxnLst/>
            <a:rect l="l" t="t" r="r" b="b"/>
            <a:pathLst>
              <a:path w="104142" h="104140">
                <a:moveTo>
                  <a:pt x="104142" y="17869"/>
                </a:moveTo>
                <a:cubicBezTo>
                  <a:pt x="127970" y="41691"/>
                  <a:pt x="127970" y="80319"/>
                  <a:pt x="104142" y="104140"/>
                </a:cubicBezTo>
                <a:cubicBezTo>
                  <a:pt x="80320" y="127968"/>
                  <a:pt x="41692" y="127968"/>
                  <a:pt x="17870" y="104140"/>
                </a:cubicBezTo>
                <a:cubicBezTo>
                  <a:pt x="-5959" y="80319"/>
                  <a:pt x="-5959" y="41691"/>
                  <a:pt x="17870" y="17869"/>
                </a:cubicBezTo>
                <a:cubicBezTo>
                  <a:pt x="41692" y="-5958"/>
                  <a:pt x="80320" y="-5958"/>
                  <a:pt x="104142" y="17869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3F3F3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 rot="18900000">
            <a:off x="4086300" y="2004060"/>
            <a:ext cx="944264" cy="944245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16" name="Image 2" descr="https://kimi-img.moonshot.cn/pub/slides/slides_tmpl/image/25-09-04-16:27:05-d2skqme1bb2p4onbqhvg.png">    </p:cNvPr>
          <p:cNvPicPr>
            <a:picLocks noChangeAspect="1"/>
          </p:cNvPicPr>
          <p:nvPr/>
        </p:nvPicPr>
        <p:blipFill>
          <a:blip r:embed="rId3"/>
          <a:srcRect l="2824" r="2824" t="0" b="0"/>
          <a:stretch/>
        </p:blipFill>
        <p:spPr>
          <a:xfrm>
            <a:off x="4288234" y="2205990"/>
            <a:ext cx="539761" cy="539750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3389691" y="6262370"/>
            <a:ext cx="2607996" cy="7620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18" name="Shape 13"/>
          <p:cNvSpPr/>
          <p:nvPr/>
        </p:nvSpPr>
        <p:spPr>
          <a:xfrm flipV="1">
            <a:off x="1572921" y="1455420"/>
            <a:ext cx="0" cy="334010"/>
          </a:xfrm>
          <a:prstGeom prst="line">
            <a:avLst/>
          </a:prstGeom>
          <a:noFill/>
          <a:ln w="12700">
            <a:solidFill>
              <a:srgbClr val="404040"/>
            </a:solidFill>
            <a:prstDash val="solid"/>
            <a:headEnd type="none"/>
            <a:tailEnd type="none"/>
          </a:ln>
        </p:spPr>
      </p:sp>
      <p:sp>
        <p:nvSpPr>
          <p:cNvPr id="19" name="Shape 14"/>
          <p:cNvSpPr/>
          <p:nvPr/>
        </p:nvSpPr>
        <p:spPr>
          <a:xfrm>
            <a:off x="1522755" y="1416685"/>
            <a:ext cx="104142" cy="98425"/>
          </a:xfrm>
          <a:custGeom>
            <a:avLst/>
            <a:gdLst/>
            <a:ahLst/>
            <a:cxnLst/>
            <a:rect l="l" t="t" r="r" b="b"/>
            <a:pathLst>
              <a:path w="104142" h="98425">
                <a:moveTo>
                  <a:pt x="104142" y="16889"/>
                </a:moveTo>
                <a:cubicBezTo>
                  <a:pt x="127970" y="39403"/>
                  <a:pt x="127970" y="75911"/>
                  <a:pt x="104142" y="98425"/>
                </a:cubicBezTo>
                <a:cubicBezTo>
                  <a:pt x="80320" y="120945"/>
                  <a:pt x="41692" y="120945"/>
                  <a:pt x="17870" y="98425"/>
                </a:cubicBezTo>
                <a:cubicBezTo>
                  <a:pt x="-5959" y="75911"/>
                  <a:pt x="-5959" y="39403"/>
                  <a:pt x="17870" y="16889"/>
                </a:cubicBezTo>
                <a:cubicBezTo>
                  <a:pt x="41692" y="-5631"/>
                  <a:pt x="80320" y="-5631"/>
                  <a:pt x="104142" y="16889"/>
                </a:cubicBezTo>
                <a:close/>
              </a:path>
            </a:pathLst>
          </a:custGeom>
          <a:solidFill>
            <a:srgbClr val="404040"/>
          </a:solidFill>
          <a:ln w="12700">
            <a:solidFill>
              <a:srgbClr val="3F3F3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 rot="18900000">
            <a:off x="1100471" y="1972945"/>
            <a:ext cx="944264" cy="894080"/>
          </a:xfrm>
          <a:prstGeom prst="rect">
            <a:avLst/>
          </a:prstGeom>
          <a:solidFill>
            <a:srgbClr val="404040"/>
          </a:solidFill>
          <a:ln/>
        </p:spPr>
      </p:sp>
      <p:pic>
        <p:nvPicPr>
          <p:cNvPr id="21" name="Image 3" descr="https://kimi-img.moonshot.cn/pub/slides/slides_tmpl/image/25-09-04-16:27:05-d2skqme1bb2p4onbqhvg.png">    </p:cNvPr>
          <p:cNvPicPr>
            <a:picLocks noChangeAspect="1"/>
          </p:cNvPicPr>
          <p:nvPr/>
        </p:nvPicPr>
        <p:blipFill>
          <a:blip r:embed="rId4"/>
          <a:srcRect l="176" r="176" t="59" b="-59"/>
          <a:stretch/>
        </p:blipFill>
        <p:spPr>
          <a:xfrm>
            <a:off x="1302405" y="2164147"/>
            <a:ext cx="539761" cy="511075"/>
          </a:xfrm>
          <a:prstGeom prst="rect">
            <a:avLst/>
          </a:prstGeom>
        </p:spPr>
      </p:pic>
      <p:sp>
        <p:nvSpPr>
          <p:cNvPr id="22" name="Shape 16"/>
          <p:cNvSpPr/>
          <p:nvPr/>
        </p:nvSpPr>
        <p:spPr>
          <a:xfrm>
            <a:off x="387987" y="6262370"/>
            <a:ext cx="2607996" cy="76200"/>
          </a:xfrm>
          <a:prstGeom prst="rect">
            <a:avLst/>
          </a:prstGeom>
          <a:solidFill>
            <a:srgbClr val="232323"/>
          </a:solidFill>
          <a:ln/>
        </p:spPr>
      </p:sp>
      <p:sp>
        <p:nvSpPr>
          <p:cNvPr id="23" name="Text 17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协作审阅与版本控制</a:t>
            </a:r>
            <a:endParaRPr lang="en-US" sz="1600" dirty="0"/>
          </a:p>
        </p:txBody>
      </p:sp>
      <p:pic>
        <p:nvPicPr>
          <p:cNvPr id="24" name="Image 4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273800" y="3291205"/>
            <a:ext cx="2917133" cy="7067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修订模式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273050" y="3929361"/>
            <a:ext cx="2722674" cy="2336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开启“审阅→修订”，所有增删以颜色标记，作者名与时间自动记录，让多人修改有迹可循，拒绝覆盖原始内容。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3259629" y="3291205"/>
            <a:ext cx="2917133" cy="7067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批注沟通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3258879" y="3965398"/>
            <a:ext cx="2722674" cy="21585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选中段落新建批注，@同事对方即刻收到邮件提醒，疑问与建议逐条对应，QQ微信反复传文件成为历史。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6245458" y="3291205"/>
            <a:ext cx="2917133" cy="70675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版本对比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6244708" y="3965372"/>
            <a:ext cx="2722674" cy="22550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“审阅→比较”可将两版文档差异输出到新文件，一键接受或拒绝每条变更，定稿速度提升五倍。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9278912" y="3291205"/>
            <a:ext cx="2917133" cy="7067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限制编辑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9278162" y="3965398"/>
            <a:ext cx="2722674" cy="215854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设置“仅可填写窗体”或“只读”密码，把封面logo、合同条款锁定，防止协作人员误改关键内容，确保文档安全。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2323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0-d2skql61bb2p4onbqh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1514475"/>
            <a:ext cx="4189095" cy="37725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4165" y="3196590"/>
            <a:ext cx="5415915" cy="1198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 algn="just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Excel数据处理分析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384165" y="1945640"/>
            <a:ext cx="3390265" cy="1198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7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8880" y="2355850"/>
            <a:ext cx="4876800" cy="76200"/>
          </a:xfrm>
          <a:prstGeom prst="parallelogram">
            <a:avLst>
              <a:gd name="adj" fmla="val 25000"/>
            </a:avLst>
          </a:prstGeom>
          <a:solidFill>
            <a:srgbClr val="111111"/>
          </a:solidFill>
          <a:ln/>
        </p:spPr>
      </p:sp>
      <p:pic>
        <p:nvPicPr>
          <p:cNvPr id="3" name="Image 0" descr="https://kimi-img.moonshot.cn/pub/slides/slides_tmpl/image/25-09-04-16:27:01-d2skqle1bb2p4onbqhd0.png">    </p:cNvPr>
          <p:cNvPicPr>
            <a:picLocks noChangeAspect="1"/>
          </p:cNvPicPr>
          <p:nvPr/>
        </p:nvPicPr>
        <p:blipFill>
          <a:blip r:embed="rId1"/>
          <a:srcRect l="70" r="70" t="0" b="0"/>
          <a:stretch/>
        </p:blipFill>
        <p:spPr>
          <a:xfrm>
            <a:off x="7632700" y="0"/>
            <a:ext cx="4559300" cy="68675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8060" y="704215"/>
            <a:ext cx="634428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公式与核心函数速查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28942" y="770420"/>
            <a:ext cx="533400" cy="368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6960" y="1863725"/>
            <a:ext cx="530733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8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职场必备四件套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076960" y="2554605"/>
            <a:ext cx="5307330" cy="2861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VLOOKUP精准匹配订单客户，IF多层嵌套计算奖金阶梯，SUMIFS按区域产品多条件求和，TEXT+DATE组合把抓取来的日期转为“2023年11月”中文格式，配合F4锁定行列，一次写好公式，全表复用不出错。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4-16:27:05-d2skqme1bb2p4onbqht0.png">    </p:cNvPr>
          <p:cNvPicPr>
            <a:picLocks noChangeAspect="1"/>
          </p:cNvPicPr>
          <p:nvPr/>
        </p:nvPicPr>
        <p:blipFill>
          <a:blip r:embed="rId1"/>
          <a:srcRect l="0" r="0" t="113" b="113"/>
          <a:stretch/>
        </p:blipFill>
        <p:spPr>
          <a:xfrm>
            <a:off x="635" y="1411605"/>
            <a:ext cx="6134400" cy="25304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4735" y="1411605"/>
            <a:ext cx="6056630" cy="2530475"/>
          </a:xfrm>
          <a:prstGeom prst="roundRect">
            <a:avLst>
              <a:gd name="adj" fmla="val 0"/>
            </a:avLst>
          </a:prstGeom>
          <a:solidFill>
            <a:srgbClr val="232323"/>
          </a:solidFill>
          <a:ln/>
        </p:spPr>
      </p:sp>
      <p:pic>
        <p:nvPicPr>
          <p:cNvPr id="4" name="Image 1" descr="https://kimi-img.moonshot.cn/pub/slides/slides_tmpl/image/25-09-04-16:27:03-d2skqlu1bb2p4onbqhm0.sv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7465" y="1587500"/>
            <a:ext cx="914400" cy="9144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8060" y="513715"/>
            <a:ext cx="1053465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3200" b="1" dirty="0">
                <a:solidFill>
                  <a:srgbClr val="11111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数据透视表实战建模</a:t>
            </a:r>
            <a:endParaRPr lang="en-US" sz="1600" dirty="0"/>
          </a:p>
        </p:txBody>
      </p:sp>
      <p:pic>
        <p:nvPicPr>
          <p:cNvPr id="6" name="Image 2" descr="https://kimi-img.moonshot.cn/pub/slides/slides_tmpl/image/25-09-04-16:27:00-d2skql61bb2p4onbqhag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28942" y="580481"/>
            <a:ext cx="533400" cy="368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6580" y="4144010"/>
            <a:ext cx="519874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规范数据源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576580" y="4542790"/>
            <a:ext cx="5119102" cy="1489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确保字段名唯一、无空行空列、数值日期格式正确，为透视表奠定干净基础，避免后续“字段名无效”报错。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6262370" y="1814830"/>
            <a:ext cx="54978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拖拽生成报表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6360795" y="2278380"/>
            <a:ext cx="5413375" cy="12096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将“销售地区”拖入行，“月份”拖入列，“金额”拖入值，三秒得到交叉汇总；再拖“产品”到筛选，即可按品类动态切换视角。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360795" y="4144010"/>
            <a:ext cx="5198745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计算字段与切片器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360795" y="4542790"/>
            <a:ext cx="5119102" cy="13258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在分析表内添加“=金额*0.15”计算字段自动得出提成；插入切片器并连接多个透视表，实现点击华东、华北即刻同步筛选的交互仪表盘。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32323"/>
      </a:accent1>
      <a:accent2>
        <a:srgbClr val="EBEBEB"/>
      </a:accent2>
      <a:accent3>
        <a:srgbClr val="919191"/>
      </a:accent3>
      <a:accent4>
        <a:srgbClr val="ADADAD"/>
      </a:accent4>
      <a:accent5>
        <a:srgbClr val="C79E7F"/>
      </a:accent5>
      <a:accent6>
        <a:srgbClr val="C27F6C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Office高效办公三剑客核心教程</dc:title>
  <dc:subject>Office高效办公三剑客核心教程</dc:subject>
  <dc:creator>Kimi</dc:creator>
  <cp:lastModifiedBy>Kimi</cp:lastModifiedBy>
  <cp:revision>1</cp:revision>
  <dcterms:created xsi:type="dcterms:W3CDTF">2026-01-07T08:18:37Z</dcterms:created>
  <dcterms:modified xsi:type="dcterms:W3CDTF">2026-01-07T08:18:37Z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ffice高效办公三剑客核心教程","ContentProducer":"001191110108MACG2KBH8F10000","ProduceID":"19b97740-4e72-8d4a-8000-000086a3ebef","ReservedCode1":"","ContentPropagator":"001191110108MACG2KBH8F20000","PropagateID":"19b97740-4e72-8d4a-8000-000086a3ebef","ReservedCode2":""}</vt:lpwstr>
  </property>
</Properties>
</file>